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1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9" r:id="rId3"/>
    <p:sldId id="349" r:id="rId4"/>
    <p:sldId id="350" r:id="rId5"/>
    <p:sldId id="325" r:id="rId6"/>
    <p:sldId id="326" r:id="rId7"/>
    <p:sldId id="327" r:id="rId8"/>
    <p:sldId id="371" r:id="rId9"/>
    <p:sldId id="328" r:id="rId10"/>
    <p:sldId id="330" r:id="rId11"/>
    <p:sldId id="366" r:id="rId12"/>
    <p:sldId id="367" r:id="rId13"/>
    <p:sldId id="368" r:id="rId14"/>
    <p:sldId id="356" r:id="rId15"/>
    <p:sldId id="331" r:id="rId16"/>
    <p:sldId id="344" r:id="rId17"/>
    <p:sldId id="357" r:id="rId18"/>
    <p:sldId id="355" r:id="rId19"/>
    <p:sldId id="332" r:id="rId20"/>
    <p:sldId id="333" r:id="rId21"/>
    <p:sldId id="358" r:id="rId22"/>
    <p:sldId id="334" r:id="rId23"/>
    <p:sldId id="335" r:id="rId24"/>
    <p:sldId id="336" r:id="rId25"/>
    <p:sldId id="362" r:id="rId26"/>
    <p:sldId id="359" r:id="rId27"/>
    <p:sldId id="337" r:id="rId28"/>
    <p:sldId id="361" r:id="rId29"/>
    <p:sldId id="338" r:id="rId30"/>
    <p:sldId id="360" r:id="rId31"/>
    <p:sldId id="339" r:id="rId32"/>
    <p:sldId id="340" r:id="rId33"/>
    <p:sldId id="341" r:id="rId34"/>
    <p:sldId id="352" r:id="rId35"/>
    <p:sldId id="353" r:id="rId36"/>
    <p:sldId id="354" r:id="rId37"/>
    <p:sldId id="363" r:id="rId38"/>
    <p:sldId id="364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AF1"/>
    <a:srgbClr val="FEFB01"/>
    <a:srgbClr val="F5A007"/>
    <a:srgbClr val="E205FA"/>
    <a:srgbClr val="D48110"/>
    <a:srgbClr val="0CFA02"/>
    <a:srgbClr val="000099"/>
    <a:srgbClr val="0B2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6" autoAdjust="0"/>
    <p:restoredTop sz="86314" autoAdjust="0"/>
  </p:normalViewPr>
  <p:slideViewPr>
    <p:cSldViewPr>
      <p:cViewPr varScale="1">
        <p:scale>
          <a:sx n="80" d="100"/>
          <a:sy n="80" d="100"/>
        </p:scale>
        <p:origin x="19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1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81434-6122-FF40-9E3D-9815E9633609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5427-70FF-D64D-9DEF-653702A2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86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51A12-E2C7-490F-9B80-BF4FB84EE236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4560889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D8560-5E15-4AE0-B797-033059762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01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5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1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8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6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EACF0-20D3-4819-93E0-AE58D210574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2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4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7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5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8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19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6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D8560-5E15-4AE0-B797-0330597627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4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7384DF1B-9306-5C40-9876-AE2D78A9FDE4}" type="datetime1">
              <a:rPr lang="en-US" smtClean="0"/>
              <a:t>9/12/16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7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E3B8-3B06-F446-8564-844FD2CD4310}" type="datetime1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6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3BA15-1D5A-2649-BA38-871E708825AD}" type="datetime1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5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B74A-4A49-0B43-8EA5-C9D0E37154E8}" type="datetime1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3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8CB2-5D7A-A348-BF2A-0FD957E74D15}" type="datetime1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8346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75A36-E553-AA47-A33E-BFB504071D85}" type="datetime1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3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60A9-C290-AC41-AB71-C84CB1AE5D73}" type="datetime1">
              <a:rPr lang="en-US" smtClean="0"/>
              <a:t>9/12/16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FC5F-EAEA-994B-B718-421A5F738C89}" type="datetime1">
              <a:rPr lang="en-US" smtClean="0"/>
              <a:t>9/12/16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B73F-5B9C-F24B-B486-25F0F206A017}" type="datetime1">
              <a:rPr lang="en-US" smtClean="0"/>
              <a:t>9/12/16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05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942B-58BF-9246-A50F-D8D25B9646E0}" type="datetime1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AFC3-9C2B-7C44-B559-1B8BEDEB77CC}" type="datetime1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4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42A9FB8-B2C3-FC49-B7FF-EAA4287219B7}" type="datetime1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220 – C Programming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 Fundamentals Part 2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600200"/>
            <a:ext cx="7848600" cy="406265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/* ********************************************</a:t>
            </a:r>
          </a:p>
          <a:p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Name: </a:t>
            </a:r>
            <a:r>
              <a:rPr lang="en-US" sz="2000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endParaRPr lang="en-US" sz="2000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Purpose: computes volume of a box </a:t>
            </a:r>
          </a:p>
          <a:p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********************************************/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#include &lt;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main(void) {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volume, height, length = 5, width = 2;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volume = height * length * width;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(“Volume: %d\n”, volume);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return 0;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43600" y="4114800"/>
            <a:ext cx="2116455" cy="2514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Output unpredictable since value stored in variable “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height</a:t>
            </a:r>
            <a:r>
              <a:rPr lang="en-US" sz="2200" dirty="0" smtClean="0"/>
              <a:t>” is unknown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089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340" y="3124200"/>
            <a:ext cx="7033260" cy="2751138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sz="4000" dirty="0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err="1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endParaRPr lang="en-US" sz="4000" dirty="0" smtClean="0">
              <a:solidFill>
                <a:srgbClr val="0CFA0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err="1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sz="40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err="1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r>
              <a:rPr lang="en-US" sz="40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 -o volume</a:t>
            </a:r>
          </a:p>
          <a:p>
            <a:r>
              <a:rPr lang="en-US" sz="4000" dirty="0" err="1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sz="40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 -o volume </a:t>
            </a:r>
            <a:r>
              <a:rPr lang="en-US" sz="4000" dirty="0" err="1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endParaRPr lang="en-US" sz="4000" dirty="0" smtClean="0">
              <a:solidFill>
                <a:srgbClr val="F5A00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./volume</a:t>
            </a:r>
            <a:endParaRPr lang="en-US" sz="40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6858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What command will compile the previous program ("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volume.c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")?</a:t>
            </a:r>
            <a:endParaRPr lang="en-US" sz="32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685800"/>
            <a:ext cx="7010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What command will compile the previous program ("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volume.c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") into an executable called "volume"?</a:t>
            </a:r>
            <a:endParaRPr lang="en-US" sz="3200" dirty="0">
              <a:ea typeface="Consolas" charset="0"/>
              <a:cs typeface="Consolas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96340" y="3124200"/>
            <a:ext cx="7033260" cy="275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gcc volume.c</a:t>
            </a:r>
          </a:p>
          <a:p>
            <a:r>
              <a:rPr lang="en-US" sz="400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gcc volume.c -o volume</a:t>
            </a:r>
          </a:p>
          <a:p>
            <a:r>
              <a:rPr lang="en-US" sz="400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gcc -o volume volume.c</a:t>
            </a:r>
          </a:p>
          <a:p>
            <a:r>
              <a:rPr lang="en-US" sz="400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./volume</a:t>
            </a:r>
            <a:endParaRPr lang="en-US" sz="40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4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6858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What command execute the program called "volume"?</a:t>
            </a:r>
            <a:endParaRPr lang="en-US" sz="3200" dirty="0">
              <a:ea typeface="Consolas" charset="0"/>
              <a:cs typeface="Consola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96340" y="3124200"/>
            <a:ext cx="7033260" cy="2751138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sz="4000" dirty="0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err="1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endParaRPr lang="en-US" sz="4000" dirty="0" smtClean="0">
              <a:solidFill>
                <a:srgbClr val="0CFA0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err="1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sz="40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err="1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r>
              <a:rPr lang="en-US" sz="40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 -o volume</a:t>
            </a:r>
          </a:p>
          <a:p>
            <a:r>
              <a:rPr lang="en-US" sz="4000" dirty="0" err="1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sz="40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 -o volume </a:t>
            </a:r>
            <a:r>
              <a:rPr lang="en-US" sz="4000" dirty="0" err="1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volume.c</a:t>
            </a:r>
            <a:endParaRPr lang="en-US" sz="4000" dirty="0" smtClean="0">
              <a:solidFill>
                <a:srgbClr val="F5A00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./volume</a:t>
            </a:r>
            <a:endParaRPr lang="en-US" sz="40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673596" cy="4351337"/>
          </a:xfrm>
        </p:spPr>
        <p:txBody>
          <a:bodyPr numCol="2">
            <a:noAutofit/>
          </a:bodyPr>
          <a:lstStyle/>
          <a:p>
            <a:r>
              <a:rPr lang="en-US" sz="2800" dirty="0"/>
              <a:t>Structure of a C </a:t>
            </a:r>
            <a:r>
              <a:rPr lang="en-US" sz="2800" dirty="0" smtClean="0"/>
              <a:t>program</a:t>
            </a:r>
          </a:p>
          <a:p>
            <a:r>
              <a:rPr lang="en-US" sz="2800" dirty="0" smtClean="0"/>
              <a:t>Functions</a:t>
            </a:r>
            <a:endParaRPr lang="en-US" sz="2800" dirty="0"/>
          </a:p>
          <a:p>
            <a:r>
              <a:rPr lang="en-US" sz="2800" dirty="0"/>
              <a:t>Comments</a:t>
            </a:r>
          </a:p>
          <a:p>
            <a:r>
              <a:rPr lang="en-US" sz="2800" dirty="0"/>
              <a:t>Variables</a:t>
            </a:r>
          </a:p>
          <a:p>
            <a:r>
              <a:rPr lang="en-US" sz="2800" b="1" dirty="0"/>
              <a:t>Printing output</a:t>
            </a:r>
          </a:p>
          <a:p>
            <a:r>
              <a:rPr lang="en-US" sz="2800" dirty="0"/>
              <a:t>Reading input</a:t>
            </a:r>
          </a:p>
          <a:p>
            <a:r>
              <a:rPr lang="en-US" sz="2800" dirty="0"/>
              <a:t>Constants</a:t>
            </a:r>
          </a:p>
          <a:p>
            <a:r>
              <a:rPr lang="en-US" sz="2800" dirty="0"/>
              <a:t>Identifiers</a:t>
            </a:r>
          </a:p>
          <a:p>
            <a:r>
              <a:rPr lang="en-US" sz="2800" dirty="0"/>
              <a:t>Layout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697755"/>
            <a:ext cx="29422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www.imd.org</a:t>
            </a:r>
            <a:r>
              <a:rPr lang="en-US" sz="1100" dirty="0"/>
              <a:t>/</a:t>
            </a:r>
            <a:r>
              <a:rPr lang="en-US" sz="1100" dirty="0" err="1"/>
              <a:t>uupload</a:t>
            </a:r>
            <a:r>
              <a:rPr lang="en-US" sz="1100" dirty="0"/>
              <a:t>/</a:t>
            </a:r>
            <a:r>
              <a:rPr lang="en-US" sz="1100" dirty="0" err="1"/>
              <a:t>imd.website</a:t>
            </a:r>
            <a:r>
              <a:rPr lang="en-US" sz="1100" dirty="0"/>
              <a:t>/</a:t>
            </a:r>
            <a:r>
              <a:rPr lang="en-US" sz="1100" dirty="0" err="1"/>
              <a:t>wcc</a:t>
            </a:r>
            <a:r>
              <a:rPr lang="en-US" sz="1100" dirty="0"/>
              <a:t>/</a:t>
            </a:r>
            <a:r>
              <a:rPr lang="en-US" sz="1100" dirty="0" err="1"/>
              <a:t>Top_banners_fundamentals.jpg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80" t="397" r="45346" b="397"/>
          <a:stretch/>
        </p:blipFill>
        <p:spPr>
          <a:xfrm>
            <a:off x="4953000" y="3649686"/>
            <a:ext cx="2433106" cy="2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Strings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3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3300" dirty="0" smtClean="0"/>
              <a:t> function </a:t>
            </a:r>
          </a:p>
          <a:p>
            <a:r>
              <a:rPr lang="en-US" sz="3300" dirty="0" smtClean="0"/>
              <a:t>Defined in </a:t>
            </a:r>
            <a:r>
              <a:rPr lang="en-US" sz="3300" dirty="0" err="1" smtClean="0"/>
              <a:t>stdio.h</a:t>
            </a:r>
            <a:endParaRPr lang="en-US" sz="3300" dirty="0" smtClean="0"/>
          </a:p>
          <a:p>
            <a:pPr lvl="1"/>
            <a:r>
              <a:rPr lang="en-US" sz="3100" dirty="0" smtClean="0"/>
              <a:t>Meaning you need the following directive to use it</a:t>
            </a:r>
          </a:p>
          <a:p>
            <a:pPr lvl="1"/>
            <a:r>
              <a:rPr lang="en-US" sz="3100" dirty="0" smtClean="0">
                <a:latin typeface="Consolas" charset="0"/>
                <a:ea typeface="Consolas" charset="0"/>
                <a:cs typeface="Consolas" charset="0"/>
              </a:rPr>
              <a:t>#include&lt;</a:t>
            </a:r>
            <a:r>
              <a:rPr lang="en-US" sz="3100" dirty="0" err="1" smtClean="0"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en-US" sz="31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3300" dirty="0" smtClean="0"/>
              <a:t>Prints the value enclosed in quotation marks</a:t>
            </a:r>
          </a:p>
          <a:p>
            <a:r>
              <a:rPr lang="en-US" sz="3300" dirty="0" smtClean="0"/>
              <a:t>Does not print the quotation marks</a:t>
            </a:r>
          </a:p>
          <a:p>
            <a:pPr lvl="1">
              <a:buNone/>
            </a:pPr>
            <a:r>
              <a:rPr lang="en-US" sz="33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pPr lvl="1">
              <a:buNone/>
            </a:pPr>
            <a:r>
              <a:rPr lang="en-US" sz="33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("The value is x\n");</a:t>
            </a:r>
          </a:p>
          <a:p>
            <a:r>
              <a:rPr lang="en-US" sz="3300" dirty="0" smtClean="0"/>
              <a:t>Can print the value of x</a:t>
            </a:r>
          </a:p>
          <a:p>
            <a:pPr lvl="1">
              <a:buNone/>
            </a:pPr>
            <a:r>
              <a:rPr lang="en-US" sz="33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x = 2;</a:t>
            </a:r>
          </a:p>
          <a:p>
            <a:pPr lvl="1">
              <a:buNone/>
            </a:pPr>
            <a:r>
              <a:rPr lang="en-US" sz="33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300" b="1" dirty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The value is </a:t>
            </a:r>
            <a:r>
              <a:rPr lang="en-US" sz="33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%d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3300" b="1" dirty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3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sz="33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3300" dirty="0" smtClean="0"/>
              <a:t>Does not advance to the next line unless told so: </a:t>
            </a:r>
            <a:r>
              <a:rPr lang="en-US" sz="3300" dirty="0" smtClean="0">
                <a:latin typeface="Consolas" charset="0"/>
                <a:ea typeface="Consolas" charset="0"/>
                <a:cs typeface="Consolas" charset="0"/>
              </a:rPr>
              <a:t>\n</a:t>
            </a:r>
          </a:p>
          <a:p>
            <a:pPr lvl="1">
              <a:buNone/>
            </a:pPr>
            <a:endParaRPr lang="en-US" sz="2400" dirty="0" smtClean="0">
              <a:latin typeface="Arial Narrow" pitchFamily="34" charset="0"/>
            </a:endParaRPr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87328" y="3943599"/>
            <a:ext cx="2781300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The value is x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7328" y="4800600"/>
            <a:ext cx="247802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The value is 2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 Card Question: How do you print quotation </a:t>
            </a:r>
            <a:r>
              <a:rPr lang="en-US" dirty="0"/>
              <a:t>marks </a:t>
            </a:r>
            <a:r>
              <a:rPr lang="en-US" dirty="0" smtClean="0"/>
              <a:t>(")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CFA02"/>
                </a:solidFill>
              </a:rPr>
              <a:t>Impossible</a:t>
            </a:r>
          </a:p>
          <a:p>
            <a:r>
              <a:rPr lang="en-US" sz="3600" dirty="0" err="1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36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("\"")</a:t>
            </a:r>
          </a:p>
          <a:p>
            <a:r>
              <a:rPr lang="en-US" sz="3600" dirty="0" err="1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36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(""")</a:t>
            </a:r>
          </a:p>
          <a:p>
            <a:r>
              <a:rPr lang="en-US" sz="3600" dirty="0" err="1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36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("Quotation Mark")</a:t>
            </a:r>
            <a:endParaRPr lang="en-US" sz="36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673596" cy="4351337"/>
          </a:xfrm>
        </p:spPr>
        <p:txBody>
          <a:bodyPr numCol="2">
            <a:noAutofit/>
          </a:bodyPr>
          <a:lstStyle/>
          <a:p>
            <a:r>
              <a:rPr lang="en-US" sz="2800" dirty="0"/>
              <a:t>Structure of a C </a:t>
            </a:r>
            <a:r>
              <a:rPr lang="en-US" sz="2800" dirty="0" smtClean="0"/>
              <a:t>program</a:t>
            </a:r>
          </a:p>
          <a:p>
            <a:r>
              <a:rPr lang="en-US" sz="2800" dirty="0" smtClean="0"/>
              <a:t>Functions</a:t>
            </a:r>
            <a:endParaRPr lang="en-US" sz="2800" dirty="0"/>
          </a:p>
          <a:p>
            <a:r>
              <a:rPr lang="en-US" sz="2800" dirty="0"/>
              <a:t>Comments</a:t>
            </a:r>
          </a:p>
          <a:p>
            <a:r>
              <a:rPr lang="en-US" sz="2800" dirty="0"/>
              <a:t>Variables</a:t>
            </a:r>
          </a:p>
          <a:p>
            <a:r>
              <a:rPr lang="en-US" sz="2800" dirty="0"/>
              <a:t>Printing output</a:t>
            </a:r>
          </a:p>
          <a:p>
            <a:r>
              <a:rPr lang="en-US" sz="2800" b="1" dirty="0"/>
              <a:t>Reading input</a:t>
            </a:r>
          </a:p>
          <a:p>
            <a:r>
              <a:rPr lang="en-US" sz="2800" dirty="0"/>
              <a:t>Constants</a:t>
            </a:r>
          </a:p>
          <a:p>
            <a:r>
              <a:rPr lang="en-US" sz="2800" dirty="0"/>
              <a:t>Identifiers</a:t>
            </a:r>
          </a:p>
          <a:p>
            <a:r>
              <a:rPr lang="en-US" sz="2800" dirty="0"/>
              <a:t>Layout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697755"/>
            <a:ext cx="29422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www.imd.org</a:t>
            </a:r>
            <a:r>
              <a:rPr lang="en-US" sz="1100" dirty="0"/>
              <a:t>/</a:t>
            </a:r>
            <a:r>
              <a:rPr lang="en-US" sz="1100" dirty="0" err="1"/>
              <a:t>uupload</a:t>
            </a:r>
            <a:r>
              <a:rPr lang="en-US" sz="1100" dirty="0"/>
              <a:t>/</a:t>
            </a:r>
            <a:r>
              <a:rPr lang="en-US" sz="1100" dirty="0" err="1"/>
              <a:t>imd.website</a:t>
            </a:r>
            <a:r>
              <a:rPr lang="en-US" sz="1100" dirty="0"/>
              <a:t>/</a:t>
            </a:r>
            <a:r>
              <a:rPr lang="en-US" sz="1100" dirty="0" err="1"/>
              <a:t>wcc</a:t>
            </a:r>
            <a:r>
              <a:rPr lang="en-US" sz="1100" dirty="0"/>
              <a:t>/</a:t>
            </a:r>
            <a:r>
              <a:rPr lang="en-US" sz="1100" dirty="0" err="1"/>
              <a:t>Top_banners_fundamentals.jpg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80" t="397" r="45346" b="397"/>
          <a:stretch/>
        </p:blipFill>
        <p:spPr>
          <a:xfrm>
            <a:off x="4953000" y="3649686"/>
            <a:ext cx="2433106" cy="2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Input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6400" y="6131627"/>
            <a:ext cx="541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www.pawfal.org</a:t>
            </a:r>
            <a:r>
              <a:rPr lang="en-US" sz="1600" dirty="0"/>
              <a:t>/</a:t>
            </a:r>
            <a:r>
              <a:rPr lang="en-US" sz="1600" dirty="0" err="1"/>
              <a:t>dave</a:t>
            </a:r>
            <a:r>
              <a:rPr lang="en-US" sz="1600" dirty="0"/>
              <a:t>/images/LACLive2.jpg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025524"/>
            <a:ext cx="5029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800" dirty="0" smtClean="0"/>
              <a:t>: reads the value entered by the user</a:t>
            </a:r>
          </a:p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("%d", &amp;x); </a:t>
            </a:r>
          </a:p>
          <a:p>
            <a:pPr lvl="1"/>
            <a:r>
              <a:rPr lang="en-US" sz="2400" dirty="0" smtClean="0"/>
              <a:t>reads an integer and stores it in variable x</a:t>
            </a:r>
          </a:p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("%f", &amp;y); </a:t>
            </a:r>
          </a:p>
          <a:p>
            <a:pPr lvl="1"/>
            <a:r>
              <a:rPr lang="en-US" sz="2400" dirty="0" smtClean="0"/>
              <a:t>reads a float and stores it in variable </a:t>
            </a:r>
            <a:r>
              <a:rPr lang="en-US" sz="2400" dirty="0" smtClean="0"/>
              <a:t>y</a:t>
            </a:r>
            <a:endParaRPr lang="en-US" sz="2400" dirty="0" smtClean="0"/>
          </a:p>
          <a:p>
            <a:r>
              <a:rPr lang="en-US" sz="2800" dirty="0" smtClean="0"/>
              <a:t>Should first declare the variables before using them:</a:t>
            </a:r>
          </a:p>
          <a:p>
            <a:pPr lvl="1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x;</a:t>
            </a:r>
          </a:p>
          <a:p>
            <a:pPr lvl="1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float y;</a:t>
            </a:r>
          </a:p>
          <a:p>
            <a:pPr lvl="1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("%d", &amp;x); </a:t>
            </a:r>
          </a:p>
          <a:p>
            <a:pPr lvl="1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("%f", &amp;y);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600" dirty="0" smtClean="0">
                <a:ea typeface="Consolas" charset="0"/>
                <a:cs typeface="Consolas" charset="0"/>
              </a:rPr>
              <a:t>Why the ampersands (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600" dirty="0" smtClean="0">
                <a:ea typeface="Consolas" charset="0"/>
                <a:cs typeface="Consolas" charset="0"/>
              </a:rPr>
              <a:t>)?</a:t>
            </a:r>
          </a:p>
          <a:p>
            <a:pPr lvl="1"/>
            <a:r>
              <a:rPr lang="en-US" sz="2400" dirty="0" smtClean="0">
                <a:ea typeface="Consolas" charset="0"/>
                <a:cs typeface="Consolas" charset="0"/>
              </a:rPr>
              <a:t>I'll explain later (pointers).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Private Piazza posts can be made public by instructors (unless you specify otherwise).</a:t>
            </a:r>
          </a:p>
          <a:p>
            <a:r>
              <a:rPr lang="en-US" dirty="0" smtClean="0"/>
              <a:t>Homework #1 is due on Thursday.</a:t>
            </a:r>
          </a:p>
          <a:p>
            <a:pPr lvl="1"/>
            <a:r>
              <a:rPr lang="en-US" dirty="0" smtClean="0"/>
              <a:t>If you haven't started, you should do so soon</a:t>
            </a:r>
          </a:p>
          <a:p>
            <a:pPr lvl="1"/>
            <a:r>
              <a:rPr lang="en-US" dirty="0" smtClean="0"/>
              <a:t>You are encouraged to seek help as soon as you need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69153"/>
            <a:ext cx="4800600" cy="31887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6972" y="5561025"/>
            <a:ext cx="3144954" cy="118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http://research-</a:t>
            </a:r>
            <a:r>
              <a:rPr lang="en-US" sz="1400" dirty="0" err="1"/>
              <a:t>methodology.net</a:t>
            </a:r>
            <a:r>
              <a:rPr lang="en-US" sz="1400" dirty="0"/>
              <a:t>/</a:t>
            </a:r>
            <a:r>
              <a:rPr lang="en-US" sz="1400" dirty="0" err="1"/>
              <a:t>wp</a:t>
            </a:r>
            <a:r>
              <a:rPr lang="en-US" sz="1400" dirty="0"/>
              <a:t>-content/uploads/2014/11/Role-of-Administration-in-</a:t>
            </a:r>
            <a:r>
              <a:rPr lang="en-US" sz="1400" dirty="0" err="1"/>
              <a:t>Management.png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53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447800"/>
            <a:ext cx="7086600" cy="501675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main(void) {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volume, height, length, width;</a:t>
            </a:r>
          </a:p>
          <a:p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//Ask for the input and read it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(“Enter the height:\n”);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(“%d”, &amp;height);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(“Enter the length:\n”);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(“%d”, &amp;length);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(“Enter the width:\n”);    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(“%d”, &amp;width);</a:t>
            </a:r>
          </a:p>
          <a:p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//Compute the volume and output it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volume = height * length * width;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(“Volume: %d\n”, volume);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return 0;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673596" cy="4351337"/>
          </a:xfrm>
        </p:spPr>
        <p:txBody>
          <a:bodyPr numCol="2">
            <a:noAutofit/>
          </a:bodyPr>
          <a:lstStyle/>
          <a:p>
            <a:r>
              <a:rPr lang="en-US" sz="2800" dirty="0"/>
              <a:t>Structure of a C </a:t>
            </a:r>
            <a:r>
              <a:rPr lang="en-US" sz="2800" dirty="0" smtClean="0"/>
              <a:t>program</a:t>
            </a:r>
          </a:p>
          <a:p>
            <a:r>
              <a:rPr lang="en-US" sz="2800" dirty="0" smtClean="0"/>
              <a:t>Functions</a:t>
            </a:r>
            <a:endParaRPr lang="en-US" sz="2800" dirty="0"/>
          </a:p>
          <a:p>
            <a:r>
              <a:rPr lang="en-US" sz="2800" dirty="0"/>
              <a:t>Comments</a:t>
            </a:r>
          </a:p>
          <a:p>
            <a:r>
              <a:rPr lang="en-US" sz="2800" dirty="0"/>
              <a:t>Variables</a:t>
            </a:r>
          </a:p>
          <a:p>
            <a:r>
              <a:rPr lang="en-US" sz="2800" dirty="0"/>
              <a:t>Printing output</a:t>
            </a:r>
          </a:p>
          <a:p>
            <a:r>
              <a:rPr lang="en-US" sz="2800" dirty="0"/>
              <a:t>Reading input</a:t>
            </a:r>
          </a:p>
          <a:p>
            <a:r>
              <a:rPr lang="en-US" sz="2800" b="1" dirty="0"/>
              <a:t>Constants</a:t>
            </a:r>
          </a:p>
          <a:p>
            <a:r>
              <a:rPr lang="en-US" sz="2800" dirty="0"/>
              <a:t>Identifiers</a:t>
            </a:r>
          </a:p>
          <a:p>
            <a:r>
              <a:rPr lang="en-US" sz="2800" dirty="0"/>
              <a:t>Layout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697755"/>
            <a:ext cx="29422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www.imd.org</a:t>
            </a:r>
            <a:r>
              <a:rPr lang="en-US" sz="1100" dirty="0"/>
              <a:t>/</a:t>
            </a:r>
            <a:r>
              <a:rPr lang="en-US" sz="1100" dirty="0" err="1"/>
              <a:t>uupload</a:t>
            </a:r>
            <a:r>
              <a:rPr lang="en-US" sz="1100" dirty="0"/>
              <a:t>/</a:t>
            </a:r>
            <a:r>
              <a:rPr lang="en-US" sz="1100" dirty="0" err="1"/>
              <a:t>imd.website</a:t>
            </a:r>
            <a:r>
              <a:rPr lang="en-US" sz="1100" dirty="0"/>
              <a:t>/</a:t>
            </a:r>
            <a:r>
              <a:rPr lang="en-US" sz="1100" dirty="0" err="1"/>
              <a:t>wcc</a:t>
            </a:r>
            <a:r>
              <a:rPr lang="en-US" sz="1100" dirty="0"/>
              <a:t>/</a:t>
            </a:r>
            <a:r>
              <a:rPr lang="en-US" sz="1100" dirty="0" err="1"/>
              <a:t>Top_banners_fundamentals.jpg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80" t="397" r="45346" b="397"/>
          <a:stretch/>
        </p:blipFill>
        <p:spPr>
          <a:xfrm>
            <a:off x="4953000" y="3649686"/>
            <a:ext cx="2433106" cy="2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701040"/>
          </a:xfrm>
        </p:spPr>
        <p:txBody>
          <a:bodyPr/>
          <a:lstStyle/>
          <a:p>
            <a:r>
              <a:rPr lang="en-US" dirty="0" smtClean="0"/>
              <a:t>Names for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5943600" cy="52392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float area1, area2, area3, radius1, radius2, radius3;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float perimeter1, perimeter2, perimeter3;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//Initialize variable from user input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…..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//Compute the areas and perimeters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area1 = 3.14*radius1*radius1;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area2 = 3.14*radius2*radius2;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area3 = 3.14*radius3*radius3;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perimeter1 = 2*3.14*radius1;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perimeter2 = 2*3.14*radius2;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perimeter3 = 2*3.14*radius3;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24500" y="2971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What </a:t>
            </a:r>
            <a:r>
              <a:rPr lang="en-US" sz="2400" dirty="0">
                <a:solidFill>
                  <a:srgbClr val="C00000"/>
                </a:solidFill>
              </a:rPr>
              <a:t>happens when your application requires </a:t>
            </a:r>
            <a:r>
              <a:rPr lang="en-US" sz="2400" dirty="0" smtClean="0">
                <a:solidFill>
                  <a:srgbClr val="C00000"/>
                </a:solidFill>
              </a:rPr>
              <a:t>more accuracy?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9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701040"/>
          </a:xfrm>
        </p:spPr>
        <p:txBody>
          <a:bodyPr/>
          <a:lstStyle/>
          <a:p>
            <a:r>
              <a:rPr lang="en-US" dirty="0" smtClean="0"/>
              <a:t>Names for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5750"/>
            <a:ext cx="5943600" cy="488845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float area1, area2, area3, radius1, radius2, radius3;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float perimeter1, perimeter2, perimeter3;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//Initialize variable from user input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…..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//Compute the areas and perimeters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area1 =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3.1415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*radius1*radius1;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area2 =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3.1415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*radius2*radius2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area3 =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3.1415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*radius3*radius3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perimeter1 =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2*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3.1415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*radius1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perimeter2 =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2*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3.1415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*radius2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perimeter3 =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2*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3.1415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*radius3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24500" y="2971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Change every occurrence of 3.14 with 3.1415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for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Macro definition: use to name constants</a:t>
            </a:r>
          </a:p>
          <a:p>
            <a:pPr lvl="2">
              <a:buNone/>
            </a:pPr>
            <a:r>
              <a:rPr lang="en-US" sz="21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#define PI  3.14159f</a:t>
            </a:r>
          </a:p>
          <a:p>
            <a:pPr lvl="2">
              <a:buNone/>
            </a:pPr>
            <a:r>
              <a:rPr lang="en-US" sz="21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#define SCALE_FACTOR (5.0f /9.0f)</a:t>
            </a:r>
          </a:p>
          <a:p>
            <a:pPr lvl="2">
              <a:buNone/>
            </a:pPr>
            <a:r>
              <a:rPr lang="en-US" sz="21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area = </a:t>
            </a:r>
            <a:r>
              <a:rPr lang="en-US" sz="21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</a:t>
            </a:r>
            <a:r>
              <a:rPr lang="en-US" sz="21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*radius*radius;</a:t>
            </a:r>
          </a:p>
          <a:p>
            <a:r>
              <a:rPr lang="en-US" sz="2800" dirty="0" smtClean="0"/>
              <a:t>The preprocessor replaces every occurrence by the value it represents</a:t>
            </a:r>
          </a:p>
          <a:p>
            <a:r>
              <a:rPr lang="en-US" sz="2800" dirty="0" smtClean="0"/>
              <a:t>If expression contains operators, it should be enclosed by parentheses</a:t>
            </a:r>
          </a:p>
          <a:p>
            <a:r>
              <a:rPr lang="en-US" sz="2800" dirty="0"/>
              <a:t>Cannot change value of PI: </a:t>
            </a:r>
            <a:endParaRPr lang="en-US" sz="2800" dirty="0" smtClean="0"/>
          </a:p>
          <a:p>
            <a:pPr lvl="1"/>
            <a:r>
              <a:rPr lang="en-US" sz="26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PI </a:t>
            </a:r>
            <a:r>
              <a:rPr lang="en-US" sz="2600" dirty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= 3.1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//results 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in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error</a:t>
            </a:r>
          </a:p>
          <a:p>
            <a:r>
              <a:rPr lang="en-US" sz="2800" dirty="0" smtClean="0"/>
              <a:t>Convention: use all capital letters for constant names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44105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 suffix on float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4038600"/>
            <a:ext cx="6446520" cy="2755035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0CFA02"/>
                </a:solidFill>
              </a:rPr>
              <a:t>Yes</a:t>
            </a:r>
          </a:p>
          <a:p>
            <a:r>
              <a:rPr lang="en-US" sz="3600" dirty="0" smtClean="0">
                <a:solidFill>
                  <a:srgbClr val="FEFB01"/>
                </a:solidFill>
                <a:ea typeface="Consolas" charset="0"/>
                <a:cs typeface="Consolas" charset="0"/>
              </a:rPr>
              <a:t>No, only </a:t>
            </a:r>
            <a:r>
              <a:rPr lang="en-US" sz="36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3.4</a:t>
            </a:r>
            <a:r>
              <a:rPr lang="en-US" sz="3600" dirty="0" smtClean="0">
                <a:solidFill>
                  <a:srgbClr val="FEFB01"/>
                </a:solidFill>
                <a:ea typeface="Consolas" charset="0"/>
                <a:cs typeface="Consolas" charset="0"/>
              </a:rPr>
              <a:t> is a float</a:t>
            </a:r>
          </a:p>
          <a:p>
            <a:r>
              <a:rPr lang="en-US" sz="3600" dirty="0" smtClean="0">
                <a:solidFill>
                  <a:srgbClr val="F5A007"/>
                </a:solidFill>
                <a:ea typeface="Consolas" charset="0"/>
                <a:cs typeface="Consolas" charset="0"/>
              </a:rPr>
              <a:t>No, only </a:t>
            </a:r>
            <a:r>
              <a:rPr lang="en-US" sz="36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3.4f</a:t>
            </a:r>
            <a:r>
              <a:rPr lang="en-US" sz="3600" dirty="0" smtClean="0">
                <a:solidFill>
                  <a:srgbClr val="F5A007"/>
                </a:solidFill>
                <a:ea typeface="Consolas" charset="0"/>
                <a:cs typeface="Consolas" charset="0"/>
              </a:rPr>
              <a:t> is a float</a:t>
            </a:r>
          </a:p>
          <a:p>
            <a:r>
              <a:rPr lang="en-US" sz="3600" dirty="0" smtClean="0">
                <a:solidFill>
                  <a:srgbClr val="F21AF1"/>
                </a:solidFill>
                <a:ea typeface="Consolas" charset="0"/>
                <a:cs typeface="Consolas" charset="0"/>
              </a:rPr>
              <a:t>No, </a:t>
            </a:r>
            <a:r>
              <a:rPr lang="en-US" sz="36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3.4</a:t>
            </a:r>
            <a:r>
              <a:rPr lang="en-US" sz="3600" dirty="0" smtClean="0">
                <a:solidFill>
                  <a:srgbClr val="F21AF1"/>
                </a:solidFill>
                <a:ea typeface="Consolas" charset="0"/>
                <a:cs typeface="Consolas" charset="0"/>
              </a:rPr>
              <a:t> is an integer</a:t>
            </a:r>
            <a:endParaRPr lang="en-US" sz="3600" dirty="0">
              <a:solidFill>
                <a:srgbClr val="F21AF1"/>
              </a:solidFill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404" y="2057082"/>
            <a:ext cx="692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Consolas" charset="0"/>
                <a:cs typeface="Consolas" charset="0"/>
              </a:rPr>
              <a:t>Is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3.4</a:t>
            </a:r>
            <a:r>
              <a:rPr lang="en-US" sz="2800" dirty="0" smtClean="0">
                <a:ea typeface="Consolas" charset="0"/>
                <a:cs typeface="Consolas" charset="0"/>
              </a:rPr>
              <a:t> the same as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3.4f</a:t>
            </a:r>
            <a:r>
              <a:rPr lang="en-US" sz="2800" dirty="0" smtClean="0">
                <a:ea typeface="Consolas" charset="0"/>
                <a:cs typeface="Consolas" charset="0"/>
              </a:rPr>
              <a:t>?</a:t>
            </a:r>
            <a:endParaRPr lang="en-US" sz="28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673596" cy="4351337"/>
          </a:xfrm>
        </p:spPr>
        <p:txBody>
          <a:bodyPr numCol="2">
            <a:noAutofit/>
          </a:bodyPr>
          <a:lstStyle/>
          <a:p>
            <a:r>
              <a:rPr lang="en-US" sz="2800" dirty="0"/>
              <a:t>Structure of a C </a:t>
            </a:r>
            <a:r>
              <a:rPr lang="en-US" sz="2800" dirty="0" smtClean="0"/>
              <a:t>program</a:t>
            </a:r>
          </a:p>
          <a:p>
            <a:r>
              <a:rPr lang="en-US" sz="2800" dirty="0" smtClean="0"/>
              <a:t>Functions</a:t>
            </a:r>
            <a:endParaRPr lang="en-US" sz="2800" dirty="0"/>
          </a:p>
          <a:p>
            <a:r>
              <a:rPr lang="en-US" sz="2800" dirty="0"/>
              <a:t>Comments</a:t>
            </a:r>
          </a:p>
          <a:p>
            <a:r>
              <a:rPr lang="en-US" sz="2800" dirty="0"/>
              <a:t>Variables</a:t>
            </a:r>
          </a:p>
          <a:p>
            <a:r>
              <a:rPr lang="en-US" sz="2800" dirty="0"/>
              <a:t>Printing output</a:t>
            </a:r>
          </a:p>
          <a:p>
            <a:r>
              <a:rPr lang="en-US" sz="2800" dirty="0"/>
              <a:t>Reading input</a:t>
            </a:r>
          </a:p>
          <a:p>
            <a:r>
              <a:rPr lang="en-US" sz="2800" dirty="0"/>
              <a:t>Constants</a:t>
            </a:r>
          </a:p>
          <a:p>
            <a:r>
              <a:rPr lang="en-US" sz="2800" b="1" dirty="0"/>
              <a:t>Identifiers</a:t>
            </a:r>
          </a:p>
          <a:p>
            <a:r>
              <a:rPr lang="en-US" sz="2800" dirty="0"/>
              <a:t>Layout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697755"/>
            <a:ext cx="29422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www.imd.org</a:t>
            </a:r>
            <a:r>
              <a:rPr lang="en-US" sz="1100" dirty="0"/>
              <a:t>/</a:t>
            </a:r>
            <a:r>
              <a:rPr lang="en-US" sz="1100" dirty="0" err="1"/>
              <a:t>uupload</a:t>
            </a:r>
            <a:r>
              <a:rPr lang="en-US" sz="1100" dirty="0"/>
              <a:t>/</a:t>
            </a:r>
            <a:r>
              <a:rPr lang="en-US" sz="1100" dirty="0" err="1"/>
              <a:t>imd.website</a:t>
            </a:r>
            <a:r>
              <a:rPr lang="en-US" sz="1100" dirty="0"/>
              <a:t>/</a:t>
            </a:r>
            <a:r>
              <a:rPr lang="en-US" sz="1100" dirty="0" err="1"/>
              <a:t>wcc</a:t>
            </a:r>
            <a:r>
              <a:rPr lang="en-US" sz="1100" dirty="0"/>
              <a:t>/</a:t>
            </a:r>
            <a:r>
              <a:rPr lang="en-US" sz="1100" dirty="0" err="1"/>
              <a:t>Top_banners_fundamentals.jpg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80" t="397" r="45346" b="397"/>
          <a:stretch/>
        </p:blipFill>
        <p:spPr>
          <a:xfrm>
            <a:off x="4953000" y="3649686"/>
            <a:ext cx="2433106" cy="2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777240"/>
          </a:xfrm>
        </p:spPr>
        <p:txBody>
          <a:bodyPr/>
          <a:lstStyle/>
          <a:p>
            <a:r>
              <a:rPr lang="en-US" dirty="0" smtClean="0"/>
              <a:t>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8459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Names for macros, variables, functions</a:t>
            </a:r>
          </a:p>
          <a:p>
            <a:r>
              <a:rPr lang="en-US" sz="2800" dirty="0" smtClean="0"/>
              <a:t>May contain letters, digits and underscores</a:t>
            </a:r>
          </a:p>
          <a:p>
            <a:r>
              <a:rPr lang="en-US" sz="2800" dirty="0" smtClean="0"/>
              <a:t>Must begin by letter or underscore</a:t>
            </a:r>
          </a:p>
          <a:p>
            <a:r>
              <a:rPr lang="en-US" sz="2800" dirty="0" smtClean="0"/>
              <a:t>Case sensitive</a:t>
            </a:r>
          </a:p>
          <a:p>
            <a:r>
              <a:rPr lang="en-US" sz="2800" dirty="0" smtClean="0"/>
              <a:t>Valid names:</a:t>
            </a:r>
          </a:p>
          <a:p>
            <a:pPr lvl="1"/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x, y,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, _age, value1, value2,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steelboxwidth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steelBoxWidth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 smtClean="0"/>
              <a:t>Invalid names:</a:t>
            </a:r>
          </a:p>
          <a:p>
            <a:pPr lvl="1"/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1st_value, last-name, scale factor </a:t>
            </a:r>
          </a:p>
          <a:p>
            <a:r>
              <a:rPr lang="en-US" sz="2800" dirty="0" smtClean="0"/>
              <a:t>Conventions: </a:t>
            </a:r>
          </a:p>
          <a:p>
            <a:pPr lvl="1"/>
            <a:r>
              <a:rPr lang="en-US" sz="2600" dirty="0"/>
              <a:t>L</a:t>
            </a:r>
            <a:r>
              <a:rPr lang="en-US" sz="2600" dirty="0" smtClean="0"/>
              <a:t>ower case, separate by underscore</a:t>
            </a:r>
            <a:r>
              <a:rPr lang="en-US" sz="2600" dirty="0" smtClean="0">
                <a:latin typeface="Arial Narrow" pitchFamily="34" charset="0"/>
              </a:rPr>
              <a:t>: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box_height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box_width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/>
              <a:t>Lower case, separate by uppercase</a:t>
            </a:r>
            <a:r>
              <a:rPr lang="en-US" sz="2600" dirty="0" smtClean="0">
                <a:latin typeface="Arial Narrow" pitchFamily="34" charset="0"/>
              </a:rPr>
              <a:t>: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boxHeight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boxWidth</a:t>
            </a:r>
            <a:endParaRPr lang="en-US" sz="26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44105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names are valid identifiers?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2133600"/>
            <a:ext cx="6446520" cy="4660035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0CFA02"/>
                </a:solidFill>
                <a:latin typeface="Consolas" charset="0"/>
                <a:ea typeface="Consolas" charset="0"/>
                <a:cs typeface="Consolas" charset="0"/>
              </a:rPr>
              <a:t>my_ferret_is_sleepy</a:t>
            </a:r>
            <a:endParaRPr lang="en-US" sz="3600" dirty="0" smtClean="0">
              <a:solidFill>
                <a:srgbClr val="0CFA0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err="1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tHiSIsAvAlidNaMe</a:t>
            </a:r>
            <a:endParaRPr lang="en-US" sz="3600" dirty="0" smtClean="0">
              <a:solidFill>
                <a:srgbClr val="FEFB0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one_two_three_4</a:t>
            </a:r>
          </a:p>
          <a:p>
            <a:r>
              <a:rPr lang="en-US" sz="36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_________</a:t>
            </a:r>
            <a:endParaRPr lang="en-US" sz="36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700653"/>
            <a:ext cx="6446520" cy="435133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Special words in C</a:t>
            </a:r>
          </a:p>
          <a:p>
            <a:r>
              <a:rPr lang="en-US" sz="2800" dirty="0" smtClean="0"/>
              <a:t>Cannot be used as identifiers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84291"/>
              </p:ext>
            </p:extLst>
          </p:nvPr>
        </p:nvGraphicFramePr>
        <p:xfrm>
          <a:off x="54863" y="2971800"/>
          <a:ext cx="8229601" cy="3676103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645920"/>
                <a:gridCol w="1645920"/>
                <a:gridCol w="1432561"/>
                <a:gridCol w="1600200"/>
                <a:gridCol w="19050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auto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break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case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char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const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continue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default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do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double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else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enum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extern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float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for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goto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if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int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long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register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return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short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signed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sizeof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static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struct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switch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typedef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union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unsigned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void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volatile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while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  <a:tr h="475703"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inline</a:t>
                      </a:r>
                      <a:endParaRPr lang="en-US" sz="2400" i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restrict</a:t>
                      </a:r>
                      <a:endParaRPr lang="en-US" sz="2400" i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_</a:t>
                      </a:r>
                      <a:r>
                        <a:rPr lang="en-US" sz="2400" i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Bool</a:t>
                      </a:r>
                      <a:endParaRPr lang="en-US" sz="2400" i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_Complex</a:t>
                      </a:r>
                      <a:endParaRPr lang="en-US" sz="2400" i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_Imaginary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3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2267492"/>
            <a:ext cx="7526655" cy="27511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CFA02"/>
                </a:solidFill>
              </a:rPr>
              <a:t>Two hours before midnight</a:t>
            </a:r>
            <a:endParaRPr lang="en-US" sz="3600" dirty="0" smtClean="0">
              <a:solidFill>
                <a:srgbClr val="0CFA0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rgbClr val="FEFB01"/>
                </a:solidFill>
                <a:ea typeface="Consolas" charset="0"/>
                <a:cs typeface="Consolas" charset="0"/>
              </a:rPr>
              <a:t>10pm</a:t>
            </a:r>
            <a:endParaRPr lang="en-US" sz="3600" dirty="0" smtClean="0">
              <a:solidFill>
                <a:srgbClr val="FEFB0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rgbClr val="F5A007"/>
                </a:solidFill>
                <a:ea typeface="Consolas" charset="0"/>
                <a:cs typeface="Consolas" charset="0"/>
              </a:rPr>
              <a:t>5 hours before the witching hour</a:t>
            </a:r>
            <a:endParaRPr lang="en-US" sz="3600" dirty="0" smtClean="0">
              <a:solidFill>
                <a:srgbClr val="F5A00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solidFill>
                  <a:srgbClr val="F21AF1"/>
                </a:solidFill>
                <a:ea typeface="Consolas" charset="0"/>
                <a:cs typeface="Consolas" charset="0"/>
              </a:rPr>
              <a:t>This time</a:t>
            </a:r>
            <a:endParaRPr lang="en-US" sz="36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6858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ea typeface="Consolas" charset="0"/>
                <a:cs typeface="Consolas" charset="0"/>
              </a:rPr>
              <a:t>Before what time of day do homeworks need to be submitted? </a:t>
            </a:r>
            <a:endParaRPr lang="en-US" sz="32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251326"/>
            <a:ext cx="2514600" cy="25146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52800" y="4495800"/>
            <a:ext cx="533400" cy="381000"/>
          </a:xfrm>
          <a:prstGeom prst="rightArrow">
            <a:avLst/>
          </a:prstGeom>
          <a:solidFill>
            <a:srgbClr val="F21A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6781" y="5695147"/>
            <a:ext cx="31118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http://1.bp.blogspot.com/-cGc6z0lfpqA/TedQM1qkVgI/</a:t>
            </a:r>
            <a:r>
              <a:rPr lang="en-US" sz="1400" dirty="0" err="1"/>
              <a:t>AAAAAAAADbc</a:t>
            </a:r>
            <a:r>
              <a:rPr lang="en-US" sz="1400" dirty="0"/>
              <a:t>/S2oWKNMV1kg/s1600/nclock-10-00_34194_lg.gif</a:t>
            </a:r>
          </a:p>
        </p:txBody>
      </p:sp>
    </p:spTree>
    <p:extLst>
      <p:ext uri="{BB962C8B-B14F-4D97-AF65-F5344CB8AC3E}">
        <p14:creationId xmlns:p14="http://schemas.microsoft.com/office/powerpoint/2010/main" val="21381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673596" cy="4351337"/>
          </a:xfrm>
        </p:spPr>
        <p:txBody>
          <a:bodyPr numCol="2">
            <a:noAutofit/>
          </a:bodyPr>
          <a:lstStyle/>
          <a:p>
            <a:r>
              <a:rPr lang="en-US" sz="2800" dirty="0"/>
              <a:t>Structure of a C </a:t>
            </a:r>
            <a:r>
              <a:rPr lang="en-US" sz="2800" dirty="0" smtClean="0"/>
              <a:t>program</a:t>
            </a:r>
          </a:p>
          <a:p>
            <a:r>
              <a:rPr lang="en-US" sz="2800" dirty="0" smtClean="0"/>
              <a:t>Functions</a:t>
            </a:r>
            <a:endParaRPr lang="en-US" sz="2800" dirty="0"/>
          </a:p>
          <a:p>
            <a:r>
              <a:rPr lang="en-US" sz="2800" dirty="0"/>
              <a:t>Comments</a:t>
            </a:r>
          </a:p>
          <a:p>
            <a:r>
              <a:rPr lang="en-US" sz="2800" dirty="0"/>
              <a:t>Variables</a:t>
            </a:r>
          </a:p>
          <a:p>
            <a:r>
              <a:rPr lang="en-US" sz="2800" dirty="0"/>
              <a:t>Printing output</a:t>
            </a:r>
          </a:p>
          <a:p>
            <a:r>
              <a:rPr lang="en-US" sz="2800" dirty="0"/>
              <a:t>Reading input</a:t>
            </a:r>
          </a:p>
          <a:p>
            <a:r>
              <a:rPr lang="en-US" sz="2800" dirty="0"/>
              <a:t>Constants</a:t>
            </a:r>
          </a:p>
          <a:p>
            <a:r>
              <a:rPr lang="en-US" sz="2800" dirty="0"/>
              <a:t>Identifiers</a:t>
            </a:r>
          </a:p>
          <a:p>
            <a:r>
              <a:rPr lang="en-US" sz="2800" b="1" dirty="0"/>
              <a:t>Layout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697755"/>
            <a:ext cx="29422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www.imd.org</a:t>
            </a:r>
            <a:r>
              <a:rPr lang="en-US" sz="1100" dirty="0"/>
              <a:t>/</a:t>
            </a:r>
            <a:r>
              <a:rPr lang="en-US" sz="1100" dirty="0" err="1"/>
              <a:t>uupload</a:t>
            </a:r>
            <a:r>
              <a:rPr lang="en-US" sz="1100" dirty="0"/>
              <a:t>/</a:t>
            </a:r>
            <a:r>
              <a:rPr lang="en-US" sz="1100" dirty="0" err="1"/>
              <a:t>imd.website</a:t>
            </a:r>
            <a:r>
              <a:rPr lang="en-US" sz="1100" dirty="0"/>
              <a:t>/</a:t>
            </a:r>
            <a:r>
              <a:rPr lang="en-US" sz="1100" dirty="0" err="1"/>
              <a:t>wcc</a:t>
            </a:r>
            <a:r>
              <a:rPr lang="en-US" sz="1100" dirty="0"/>
              <a:t>/</a:t>
            </a:r>
            <a:r>
              <a:rPr lang="en-US" sz="1100" dirty="0" err="1"/>
              <a:t>Top_banners_fundamentals.jpg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80" t="397" r="45346" b="397"/>
          <a:stretch/>
        </p:blipFill>
        <p:spPr>
          <a:xfrm>
            <a:off x="4953000" y="3649686"/>
            <a:ext cx="2433106" cy="2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of a 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7269480" cy="435133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Readability is important</a:t>
            </a:r>
          </a:p>
          <a:p>
            <a:r>
              <a:rPr lang="en-US" sz="2000" dirty="0" smtClean="0"/>
              <a:t>Indent your program</a:t>
            </a:r>
          </a:p>
          <a:p>
            <a:r>
              <a:rPr lang="en-US" sz="2000" dirty="0" smtClean="0"/>
              <a:t>Add blank lines</a:t>
            </a:r>
          </a:p>
          <a:p>
            <a:r>
              <a:rPr lang="en-US" sz="2000" dirty="0" smtClean="0"/>
              <a:t>Divide long statements into multiple lines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18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(“The volume of the box in cubic feet is %d”,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         height*width*length);</a:t>
            </a:r>
          </a:p>
          <a:p>
            <a:r>
              <a:rPr lang="en-US" sz="2000" dirty="0" smtClean="0"/>
              <a:t>Cannot add spaces in the middle of a token</a:t>
            </a:r>
          </a:p>
          <a:p>
            <a:pPr lvl="1">
              <a:buNone/>
            </a:pP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(“The volume of the box in cubic 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         feet is %d”, height*width*length);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wrong */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9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1828800"/>
            <a:ext cx="7162800" cy="163121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Hard to understand formatting:</a:t>
            </a: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main(void) {</a:t>
            </a: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a, h, </a:t>
            </a:r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b;printf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(“Enter the height:\n”);</a:t>
            </a:r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(“%d”, &amp;h);</a:t>
            </a:r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(“Enter the length:\n”);</a:t>
            </a:r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(“%d”, &amp;b);a=h*</a:t>
            </a:r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b;printf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(“Area: %d\n”, a);return 0;}</a:t>
            </a:r>
            <a:endParaRPr lang="en-US" sz="1600" dirty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0600" y="434340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However, this compiles and is logically correct.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425575"/>
            <a:ext cx="5943600" cy="507831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to </a:t>
            </a:r>
            <a:r>
              <a:rPr lang="en-US" sz="2400" dirty="0"/>
              <a:t>understand formatting</a:t>
            </a:r>
            <a:r>
              <a:rPr lang="en-US" sz="2400" dirty="0" smtClean="0"/>
              <a:t>:</a:t>
            </a:r>
            <a:endParaRPr lang="en-US" sz="2600" dirty="0" smtClean="0">
              <a:solidFill>
                <a:srgbClr val="000099"/>
              </a:solidFill>
              <a:latin typeface="Arial Narrow" pitchFamily="34" charset="0"/>
            </a:endParaRPr>
          </a:p>
          <a:p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main(void) {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area, height, length;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/* Read values from user */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(“Enter the height:\n”);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(“%d”, &amp;height);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(“Enter the length:\n”);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(“%d”, &amp;length);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/* Compute the area and print it */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area = height * length;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(“Area: %d\n”, area);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  return 0;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44105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lines are printed?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4038600"/>
            <a:ext cx="6446520" cy="2755035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0CFA02"/>
                </a:solidFill>
              </a:rPr>
              <a:t>0</a:t>
            </a:r>
          </a:p>
          <a:p>
            <a:r>
              <a:rPr lang="en-US" sz="36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en-US" sz="36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Trick Question (-1)</a:t>
            </a:r>
            <a:endParaRPr lang="en-US" sz="36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404" y="2057082"/>
            <a:ext cx="6920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one");</a:t>
            </a:r>
          </a:p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two");</a:t>
            </a:r>
          </a:p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three"); 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7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44105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lines are printed?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4038600"/>
            <a:ext cx="6446520" cy="2755035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0CFA02"/>
                </a:solidFill>
              </a:rPr>
              <a:t>0</a:t>
            </a:r>
          </a:p>
          <a:p>
            <a:r>
              <a:rPr lang="en-US" sz="36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en-US" sz="36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Trick Question (-1)</a:t>
            </a:r>
            <a:endParaRPr lang="en-US" sz="36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404" y="2057082"/>
            <a:ext cx="6920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one\n");</a:t>
            </a:r>
          </a:p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two\n");</a:t>
            </a:r>
          </a:p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three\n"); 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44105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lines are printed?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4038600"/>
            <a:ext cx="6446520" cy="2755035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rgbClr val="0CFA02"/>
                </a:solidFill>
              </a:rPr>
              <a:t>0</a:t>
            </a:r>
          </a:p>
          <a:p>
            <a:r>
              <a:rPr lang="en-US" sz="3600" dirty="0" smtClean="0">
                <a:solidFill>
                  <a:srgbClr val="FEFB0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r>
              <a:rPr lang="en-US" sz="3600" dirty="0" smtClean="0">
                <a:solidFill>
                  <a:srgbClr val="F5A007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lang="en-US" sz="36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Trick Question (-1)</a:t>
            </a:r>
            <a:endParaRPr lang="en-US" sz="36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404" y="2057082"/>
            <a:ext cx="6920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("This is line one\n"</a:t>
            </a: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"This is line two\n"</a:t>
            </a: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"This is line three\n"); 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Racetrack and </a:t>
            </a:r>
            <a:r>
              <a:rPr lang="en-US" dirty="0" err="1" smtClean="0"/>
              <a:t>Crashdown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" y="1861762"/>
            <a:ext cx="7620000" cy="4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 at instructor office hours?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446520" cy="838199"/>
          </a:xfrm>
        </p:spPr>
        <p:txBody>
          <a:bodyPr/>
          <a:lstStyle/>
          <a:p>
            <a:r>
              <a:rPr lang="en-US" dirty="0" smtClean="0"/>
              <a:t>I'll post an anonymous poll on Piazza, if any one objects, the ferrets </a:t>
            </a:r>
            <a:r>
              <a:rPr lang="en-US" smtClean="0"/>
              <a:t>will stay home.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" y="2915420"/>
            <a:ext cx="7010400" cy="39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828801"/>
            <a:ext cx="6673596" cy="4351337"/>
          </a:xfrm>
        </p:spPr>
        <p:txBody>
          <a:bodyPr numCol="2">
            <a:noAutofit/>
          </a:bodyPr>
          <a:lstStyle/>
          <a:p>
            <a:r>
              <a:rPr lang="en-US" sz="2800" dirty="0"/>
              <a:t>Structure of a C </a:t>
            </a:r>
            <a:r>
              <a:rPr lang="en-US" sz="2800" dirty="0" smtClean="0"/>
              <a:t>program</a:t>
            </a:r>
          </a:p>
          <a:p>
            <a:r>
              <a:rPr lang="en-US" sz="2800" dirty="0" smtClean="0"/>
              <a:t>Functions</a:t>
            </a:r>
            <a:endParaRPr lang="en-US" sz="2800" dirty="0"/>
          </a:p>
          <a:p>
            <a:r>
              <a:rPr lang="en-US" sz="2800" dirty="0"/>
              <a:t>Comments</a:t>
            </a:r>
          </a:p>
          <a:p>
            <a:r>
              <a:rPr lang="en-US" sz="2800" b="1" dirty="0"/>
              <a:t>Variables</a:t>
            </a:r>
          </a:p>
          <a:p>
            <a:r>
              <a:rPr lang="en-US" sz="2800" dirty="0"/>
              <a:t>Printing output</a:t>
            </a:r>
          </a:p>
          <a:p>
            <a:r>
              <a:rPr lang="en-US" sz="2800" dirty="0"/>
              <a:t>Reading input</a:t>
            </a:r>
          </a:p>
          <a:p>
            <a:r>
              <a:rPr lang="en-US" sz="2800" dirty="0"/>
              <a:t>Constants</a:t>
            </a:r>
          </a:p>
          <a:p>
            <a:r>
              <a:rPr lang="en-US" sz="2800" dirty="0"/>
              <a:t>Identifiers</a:t>
            </a:r>
          </a:p>
          <a:p>
            <a:r>
              <a:rPr lang="en-US" sz="2800" dirty="0"/>
              <a:t>Layout</a:t>
            </a:r>
          </a:p>
          <a:p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697755"/>
            <a:ext cx="29422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www.imd.org</a:t>
            </a:r>
            <a:r>
              <a:rPr lang="en-US" sz="1100" dirty="0"/>
              <a:t>/</a:t>
            </a:r>
            <a:r>
              <a:rPr lang="en-US" sz="1100" dirty="0" err="1"/>
              <a:t>uupload</a:t>
            </a:r>
            <a:r>
              <a:rPr lang="en-US" sz="1100" dirty="0"/>
              <a:t>/</a:t>
            </a:r>
            <a:r>
              <a:rPr lang="en-US" sz="1100" dirty="0" err="1"/>
              <a:t>imd.website</a:t>
            </a:r>
            <a:r>
              <a:rPr lang="en-US" sz="1100" dirty="0"/>
              <a:t>/</a:t>
            </a:r>
            <a:r>
              <a:rPr lang="en-US" sz="1100" dirty="0" err="1"/>
              <a:t>wcc</a:t>
            </a:r>
            <a:r>
              <a:rPr lang="en-US" sz="1100" dirty="0"/>
              <a:t>/</a:t>
            </a:r>
            <a:r>
              <a:rPr lang="en-US" sz="1100" dirty="0" err="1"/>
              <a:t>Top_banners_fundamentals.jpg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80" t="397" r="45346" b="397"/>
          <a:stretch/>
        </p:blipFill>
        <p:spPr>
          <a:xfrm>
            <a:off x="4953000" y="3649686"/>
            <a:ext cx="2433106" cy="20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Used to store data </a:t>
            </a:r>
          </a:p>
          <a:p>
            <a:r>
              <a:rPr lang="en-US" sz="2800" dirty="0" smtClean="0"/>
              <a:t>Must have a </a:t>
            </a:r>
            <a:r>
              <a:rPr lang="en-US" sz="2800" b="1" i="1" dirty="0" smtClean="0"/>
              <a:t>type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sz="2400" dirty="0" smtClean="0">
                <a:solidFill>
                  <a:srgbClr val="000099"/>
                </a:solidFill>
              </a:rPr>
              <a:t>, 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400" dirty="0" smtClean="0">
                <a:solidFill>
                  <a:srgbClr val="000099"/>
                </a:solidFill>
              </a:rPr>
              <a:t>, …  </a:t>
            </a:r>
          </a:p>
          <a:p>
            <a:r>
              <a:rPr lang="en-US" sz="2800" dirty="0" smtClean="0"/>
              <a:t>Must be </a:t>
            </a:r>
            <a:r>
              <a:rPr lang="en-US" sz="2800" b="1" i="1" dirty="0" smtClean="0"/>
              <a:t>declared </a:t>
            </a:r>
            <a:r>
              <a:rPr lang="en-US" sz="2800" dirty="0" smtClean="0"/>
              <a:t>before they can be used</a:t>
            </a:r>
            <a:r>
              <a:rPr lang="en-US" sz="2800" b="1" i="1" dirty="0" smtClean="0"/>
              <a:t>:</a:t>
            </a:r>
          </a:p>
          <a:p>
            <a:pPr lvl="1"/>
            <a:r>
              <a:rPr lang="en-US" sz="2400" dirty="0" smtClean="0"/>
              <a:t>Described to the compiler</a:t>
            </a:r>
          </a:p>
          <a:p>
            <a:pPr lvl="2">
              <a:buNone/>
            </a:pPr>
            <a:r>
              <a:rPr lang="en-US" sz="17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float profit;</a:t>
            </a:r>
          </a:p>
          <a:p>
            <a:pPr lvl="2">
              <a:buNone/>
            </a:pPr>
            <a:r>
              <a:rPr lang="en-US" sz="17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7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height, width;</a:t>
            </a:r>
          </a:p>
          <a:p>
            <a:r>
              <a:rPr lang="en-US" sz="2800" dirty="0" smtClean="0"/>
              <a:t>Assignment: gives a variable a value:</a:t>
            </a:r>
            <a:r>
              <a:rPr lang="en-US" dirty="0" smtClean="0"/>
              <a:t> </a:t>
            </a:r>
          </a:p>
          <a:p>
            <a:pPr lvl="2">
              <a:buNone/>
            </a:pPr>
            <a:r>
              <a:rPr lang="en-US" sz="17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height = 3;</a:t>
            </a:r>
          </a:p>
          <a:p>
            <a:pPr lvl="2">
              <a:buNone/>
            </a:pPr>
            <a:r>
              <a:rPr lang="en-US" sz="17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profit = 235.2f; </a:t>
            </a:r>
            <a:r>
              <a:rPr lang="en-US" sz="11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//The f (denoting the number is a float is optional)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Example: compute volume of a box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800" dirty="0" smtClean="0"/>
              <a:t>Any errors?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685799" y="2194249"/>
            <a:ext cx="65616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None/>
            </a:pPr>
            <a:r>
              <a:rPr lang="en-US" sz="24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height, width;</a:t>
            </a:r>
          </a:p>
          <a:p>
            <a:pPr lvl="1">
              <a:buNone/>
            </a:pP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height = 3;</a:t>
            </a:r>
          </a:p>
          <a:p>
            <a:pPr lvl="1">
              <a:buNone/>
            </a:pP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width = 2.5;</a:t>
            </a:r>
          </a:p>
          <a:p>
            <a:pPr lvl="1">
              <a:buNone/>
            </a:pP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length = 4;</a:t>
            </a:r>
          </a:p>
          <a:p>
            <a:pPr lvl="1">
              <a:buNone/>
            </a:pPr>
            <a:r>
              <a:rPr lang="en-US" sz="24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length;</a:t>
            </a:r>
          </a:p>
          <a:p>
            <a:pPr lvl="1">
              <a:buNone/>
            </a:pP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volume = height * width * length;</a:t>
            </a:r>
          </a:p>
          <a:p>
            <a:pPr lvl="1">
              <a:buNone/>
            </a:pPr>
            <a:r>
              <a:rPr lang="en-US" sz="24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(“volume is: %d\n”, volume);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53000" y="232737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C00000"/>
                </a:solidFill>
              </a:rPr>
              <a:t>width is declared as integer, used to store a decimal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0" y="33528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C00000"/>
                </a:solidFill>
              </a:rPr>
              <a:t>length is used before it is declared</a:t>
            </a:r>
          </a:p>
        </p:txBody>
      </p:sp>
      <p:sp>
        <p:nvSpPr>
          <p:cNvPr id="6" name="Right Arrow 5"/>
          <p:cNvSpPr/>
          <p:nvPr/>
        </p:nvSpPr>
        <p:spPr>
          <a:xfrm rot="11318816">
            <a:off x="4274676" y="2491900"/>
            <a:ext cx="677280" cy="150669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9944718">
            <a:off x="3394685" y="2871014"/>
            <a:ext cx="1559392" cy="148402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3124199" y="3448585"/>
            <a:ext cx="1752598" cy="125981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Initialization: gives a variable a default value</a:t>
            </a:r>
          </a:p>
          <a:p>
            <a:r>
              <a:rPr lang="en-US" sz="2800" dirty="0" smtClean="0"/>
              <a:t>Uninitialized variable: 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ithout a default value</a:t>
            </a:r>
          </a:p>
          <a:p>
            <a:pPr lvl="1"/>
            <a:r>
              <a:rPr lang="en-US" sz="2400" dirty="0" smtClean="0"/>
              <a:t>Unpredictable result</a:t>
            </a:r>
          </a:p>
          <a:p>
            <a:r>
              <a:rPr lang="en-US" sz="2800" dirty="0" smtClean="0"/>
              <a:t>Initializer: initial value</a:t>
            </a:r>
          </a:p>
          <a:p>
            <a:r>
              <a:rPr lang="en-US" sz="2800" dirty="0" smtClean="0"/>
              <a:t>Multiple variables can be initialized in one declaration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30737" y="1143000"/>
            <a:ext cx="3505200" cy="313932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float rate = 0.65f;</a:t>
            </a:r>
          </a:p>
          <a:p>
            <a:endParaRPr lang="en-US" dirty="0" smtClean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length;</a:t>
            </a: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width = 1;</a:t>
            </a:r>
          </a:p>
          <a:p>
            <a:endParaRPr lang="en-US" dirty="0" smtClean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length = 5, width = 2;</a:t>
            </a:r>
          </a:p>
          <a:p>
            <a:endParaRPr lang="en-US" dirty="0" smtClean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length, width;</a:t>
            </a:r>
          </a:p>
          <a:p>
            <a:endParaRPr lang="en-US" dirty="0" smtClean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length, width = 1;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340" y="3124200"/>
            <a:ext cx="6446520" cy="275113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CFA02"/>
                </a:solidFill>
              </a:rPr>
              <a:t>Unknown</a:t>
            </a:r>
            <a:endParaRPr lang="en-US" sz="4000" dirty="0" smtClean="0">
              <a:solidFill>
                <a:srgbClr val="0CFA0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smtClean="0">
                <a:solidFill>
                  <a:srgbClr val="FEFB01"/>
                </a:solidFill>
                <a:ea typeface="Consolas" charset="0"/>
                <a:cs typeface="Consolas" charset="0"/>
              </a:rPr>
              <a:t>1</a:t>
            </a:r>
            <a:endParaRPr lang="en-US" sz="4000" dirty="0" smtClean="0">
              <a:solidFill>
                <a:srgbClr val="FEFB0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smtClean="0">
                <a:solidFill>
                  <a:srgbClr val="F5A007"/>
                </a:solidFill>
                <a:ea typeface="Consolas" charset="0"/>
                <a:cs typeface="Consolas" charset="0"/>
              </a:rPr>
              <a:t>0</a:t>
            </a:r>
            <a:endParaRPr lang="en-US" sz="4000" dirty="0" smtClean="0">
              <a:solidFill>
                <a:srgbClr val="F5A007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4000" dirty="0" smtClean="0">
                <a:solidFill>
                  <a:srgbClr val="F21AF1"/>
                </a:solidFill>
                <a:ea typeface="Consolas" charset="0"/>
                <a:cs typeface="Consolas" charset="0"/>
              </a:rPr>
              <a:t>The same value as </a:t>
            </a:r>
            <a:r>
              <a:rPr lang="en-US" sz="4000" dirty="0" smtClean="0">
                <a:solidFill>
                  <a:srgbClr val="F21AF1"/>
                </a:solidFill>
                <a:latin typeface="Consolas" charset="0"/>
                <a:ea typeface="Consolas" charset="0"/>
                <a:cs typeface="Consolas" charset="0"/>
              </a:rPr>
              <a:t>width</a:t>
            </a:r>
            <a:endParaRPr lang="en-US" sz="4000" dirty="0">
              <a:solidFill>
                <a:srgbClr val="F21AF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6858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length, width = 1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 smtClean="0">
                <a:ea typeface="Consolas" charset="0"/>
                <a:cs typeface="Consolas" charset="0"/>
              </a:rPr>
              <a:t>What value is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length</a:t>
            </a:r>
            <a:r>
              <a:rPr lang="en-US" sz="3200" dirty="0" smtClean="0">
                <a:ea typeface="Consolas" charset="0"/>
                <a:cs typeface="Consolas" charset="0"/>
              </a:rPr>
              <a:t> initialized to?</a:t>
            </a:r>
            <a:endParaRPr lang="en-US" sz="32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Declare the variable: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 x;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Initialize the variable: 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x = 24;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Use the variable: 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y = 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2 * x</a:t>
            </a:r>
            <a:r>
              <a:rPr lang="en-US" sz="2400" dirty="0" smtClean="0">
                <a:solidFill>
                  <a:srgbClr val="000099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2800" dirty="0" smtClean="0">
              <a:solidFill>
                <a:srgbClr val="000099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362200"/>
            <a:ext cx="51054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057400" y="23622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95600" y="23622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0" y="23622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48200" y="23622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6400" y="23622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86840" y="248412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20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79320" y="2484120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5001</a:t>
            </a:r>
            <a:endParaRPr lang="en-US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48412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700</a:t>
            </a:r>
            <a:endParaRPr lang="en-US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48100" y="249392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-1256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86000" y="194880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19200" y="4343400"/>
            <a:ext cx="51054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057400" y="43434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5600" y="43434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10000" y="43434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48200" y="43434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86400" y="4343400"/>
            <a:ext cx="0" cy="6096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86840" y="446532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20</a:t>
            </a:r>
            <a:endParaRPr lang="en-US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2179320" y="4465320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24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446532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700</a:t>
            </a:r>
            <a:endParaRPr lang="en-US" b="1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68315" y="447698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-1256</a:t>
            </a:r>
            <a:endParaRPr 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2300416" y="397551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6440" y="294691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Representation of Memory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6248</TotalTime>
  <Words>1711</Words>
  <Application>Microsoft Macintosh PowerPoint</Application>
  <PresentationFormat>On-screen Show (4:3)</PresentationFormat>
  <Paragraphs>450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Narrow</vt:lpstr>
      <vt:lpstr>Calibri</vt:lpstr>
      <vt:lpstr>Century Schoolbook</vt:lpstr>
      <vt:lpstr>Consolas</vt:lpstr>
      <vt:lpstr>Wingdings 2</vt:lpstr>
      <vt:lpstr>View</vt:lpstr>
      <vt:lpstr>CSE 220 – C Programming </vt:lpstr>
      <vt:lpstr>Administration</vt:lpstr>
      <vt:lpstr>PowerPoint Presentation</vt:lpstr>
      <vt:lpstr>Outline</vt:lpstr>
      <vt:lpstr>Variables</vt:lpstr>
      <vt:lpstr>Variables</vt:lpstr>
      <vt:lpstr>Variables</vt:lpstr>
      <vt:lpstr>PowerPoint Presentation</vt:lpstr>
      <vt:lpstr>Variables</vt:lpstr>
      <vt:lpstr>Example</vt:lpstr>
      <vt:lpstr>PowerPoint Presentation</vt:lpstr>
      <vt:lpstr>PowerPoint Presentation</vt:lpstr>
      <vt:lpstr>PowerPoint Presentation</vt:lpstr>
      <vt:lpstr>Outline</vt:lpstr>
      <vt:lpstr>Printing Strings Revisited</vt:lpstr>
      <vt:lpstr>Flash Card Question: How do you print quotation marks (") ?</vt:lpstr>
      <vt:lpstr>Outline</vt:lpstr>
      <vt:lpstr>Reading Input Demonstration</vt:lpstr>
      <vt:lpstr>Reading Input</vt:lpstr>
      <vt:lpstr>Example</vt:lpstr>
      <vt:lpstr>Outline</vt:lpstr>
      <vt:lpstr>Names for Constants</vt:lpstr>
      <vt:lpstr>Names for Constants</vt:lpstr>
      <vt:lpstr>Names for Constants</vt:lpstr>
      <vt:lpstr>f suffix on float constants</vt:lpstr>
      <vt:lpstr>Outline</vt:lpstr>
      <vt:lpstr>Identifiers</vt:lpstr>
      <vt:lpstr>Which names are valid identifiers?</vt:lpstr>
      <vt:lpstr>Keywords</vt:lpstr>
      <vt:lpstr>Outline</vt:lpstr>
      <vt:lpstr>Layout of a C program</vt:lpstr>
      <vt:lpstr>Example</vt:lpstr>
      <vt:lpstr>PowerPoint Presentation</vt:lpstr>
      <vt:lpstr>How many lines are printed?</vt:lpstr>
      <vt:lpstr>How many lines are printed?</vt:lpstr>
      <vt:lpstr>How many lines are printed?</vt:lpstr>
      <vt:lpstr>Racetrack and Crashdown</vt:lpstr>
      <vt:lpstr>Okay at instructor office hours?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220 – C Programming Fall 2013</dc:title>
  <dc:creator/>
  <cp:lastModifiedBy>Joshua Nahum</cp:lastModifiedBy>
  <cp:revision>162</cp:revision>
  <cp:lastPrinted>2016-08-30T19:24:02Z</cp:lastPrinted>
  <dcterms:created xsi:type="dcterms:W3CDTF">2006-08-16T00:00:00Z</dcterms:created>
  <dcterms:modified xsi:type="dcterms:W3CDTF">2016-09-12T20:20:12Z</dcterms:modified>
</cp:coreProperties>
</file>